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4" r:id="rId2"/>
    <p:sldId id="265" r:id="rId3"/>
    <p:sldId id="312" r:id="rId4"/>
    <p:sldId id="313" r:id="rId5"/>
    <p:sldId id="314" r:id="rId6"/>
    <p:sldId id="319" r:id="rId7"/>
    <p:sldId id="268" r:id="rId8"/>
    <p:sldId id="315" r:id="rId9"/>
    <p:sldId id="276" r:id="rId10"/>
    <p:sldId id="303" r:id="rId11"/>
    <p:sldId id="316" r:id="rId12"/>
    <p:sldId id="317" r:id="rId13"/>
    <p:sldId id="318" r:id="rId14"/>
    <p:sldId id="309" r:id="rId15"/>
    <p:sldId id="310" r:id="rId16"/>
    <p:sldId id="311" r:id="rId17"/>
    <p:sldId id="320" r:id="rId18"/>
    <p:sldId id="279" r:id="rId19"/>
    <p:sldId id="321" r:id="rId20"/>
    <p:sldId id="281" r:id="rId21"/>
    <p:sldId id="283" r:id="rId22"/>
    <p:sldId id="322" r:id="rId23"/>
    <p:sldId id="323" r:id="rId24"/>
    <p:sldId id="287" r:id="rId25"/>
    <p:sldId id="288" r:id="rId26"/>
    <p:sldId id="292" r:id="rId27"/>
    <p:sldId id="293" r:id="rId28"/>
    <p:sldId id="294" r:id="rId29"/>
    <p:sldId id="301" r:id="rId30"/>
  </p:sldIdLst>
  <p:sldSz cx="9144000" cy="5143500" type="screen16x9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orient="horz" pos="179" userDrawn="1">
          <p15:clr>
            <a:srgbClr val="A4A3A4"/>
          </p15:clr>
        </p15:guide>
        <p15:guide id="4" orient="horz" pos="2936" userDrawn="1">
          <p15:clr>
            <a:srgbClr val="A4A3A4"/>
          </p15:clr>
        </p15:guide>
        <p15:guide id="5" orient="horz" pos="809" userDrawn="1">
          <p15:clr>
            <a:srgbClr val="A4A3A4"/>
          </p15:clr>
        </p15:guide>
        <p15:guide id="6" orient="horz" pos="520" userDrawn="1">
          <p15:clr>
            <a:srgbClr val="A4A3A4"/>
          </p15:clr>
        </p15:guide>
        <p15:guide id="7" pos="5556" userDrawn="1">
          <p15:clr>
            <a:srgbClr val="A4A3A4"/>
          </p15:clr>
        </p15:guide>
        <p15:guide id="8" pos="249" userDrawn="1">
          <p15:clr>
            <a:srgbClr val="A4A3A4"/>
          </p15:clr>
        </p15:guide>
        <p15:guide id="9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D2938"/>
    <a:srgbClr val="C9122B"/>
    <a:srgbClr val="8A857E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46"/>
  </p:normalViewPr>
  <p:slideViewPr>
    <p:cSldViewPr>
      <p:cViewPr varScale="1">
        <p:scale>
          <a:sx n="65" d="100"/>
          <a:sy n="65" d="100"/>
        </p:scale>
        <p:origin x="216" y="1064"/>
      </p:cViewPr>
      <p:guideLst>
        <p:guide orient="horz" pos="146"/>
        <p:guide orient="horz" pos="1620"/>
        <p:guide orient="horz" pos="179"/>
        <p:guide orient="horz" pos="2936"/>
        <p:guide orient="horz" pos="809"/>
        <p:guide orient="horz" pos="520"/>
        <p:guide pos="5556"/>
        <p:guide pos="24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E6890E1-32F7-4BB9-BD7D-BAEC8E384EE8}" type="datetime1">
              <a:rPr lang="en-US" altLang="en-US"/>
              <a:pPr/>
              <a:t>10/10/19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D80652-3E7B-4F31-9135-E9386C8A87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3444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EFDF52-FA57-44AE-B620-D0CF8AD5C17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092920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95536" y="3435846"/>
            <a:ext cx="8424862" cy="619043"/>
          </a:xfrm>
        </p:spPr>
        <p:txBody>
          <a:bodyPr/>
          <a:lstStyle>
            <a:lvl1pPr algn="l">
              <a:defRPr sz="4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 here (Cover option 2)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4227934"/>
            <a:ext cx="8424862" cy="417546"/>
          </a:xfrm>
        </p:spPr>
        <p:txBody>
          <a:bodyPr/>
          <a:lstStyle>
            <a:lvl1pPr marL="0" indent="0" algn="l">
              <a:buClr>
                <a:srgbClr val="C9122B"/>
              </a:buClr>
              <a:buFont typeface="Lucida Grande"/>
              <a:buNone/>
              <a:defRPr sz="2800">
                <a:solidFill>
                  <a:schemeClr val="bg1"/>
                </a:solidFill>
              </a:defRPr>
            </a:lvl1pPr>
            <a:lvl2pPr marL="347659" indent="-166686">
              <a:buClr>
                <a:srgbClr val="C9122B"/>
              </a:buClr>
              <a:buFont typeface="Lucida Grande"/>
              <a:buChar char="■"/>
              <a:defRPr/>
            </a:lvl2pPr>
            <a:lvl3pPr marL="538158" indent="-188911">
              <a:buClr>
                <a:srgbClr val="C9122B"/>
              </a:buClr>
              <a:buFont typeface="Lucida Grande"/>
              <a:buChar char="■"/>
              <a:defRPr/>
            </a:lvl3pPr>
            <a:lvl4pPr marL="712781" indent="-173037">
              <a:buClr>
                <a:srgbClr val="C9122B"/>
              </a:buClr>
              <a:buFont typeface="Lucida Grande"/>
              <a:buChar char="■"/>
              <a:defRPr sz="1800"/>
            </a:lvl4pPr>
            <a:lvl5pPr marL="898516" indent="-184148">
              <a:buClr>
                <a:srgbClr val="C9122B"/>
              </a:buClr>
              <a:buFont typeface="Lucida Grande"/>
              <a:buChar char="■"/>
              <a:defRPr sz="1800"/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96164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71687" y="699542"/>
            <a:ext cx="7199299" cy="648072"/>
          </a:xfrm>
        </p:spPr>
        <p:txBody>
          <a:bodyPr/>
          <a:lstStyle>
            <a:lvl1pPr>
              <a:defRPr b="1" i="0">
                <a:solidFill>
                  <a:srgbClr val="4D2938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Heading here (Section divider slide)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71685" y="1419622"/>
            <a:ext cx="7200800" cy="2988332"/>
          </a:xfrm>
        </p:spPr>
        <p:txBody>
          <a:bodyPr/>
          <a:lstStyle>
            <a:lvl1pPr marL="179386" indent="-179386">
              <a:buClr>
                <a:srgbClr val="C9122B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347659" indent="-166686">
              <a:buClr>
                <a:srgbClr val="C9122B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538158" indent="-188911">
              <a:buClr>
                <a:srgbClr val="C9122B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712781" indent="-173037">
              <a:buClr>
                <a:srgbClr val="C9122B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899991" indent="-183598">
              <a:buClr>
                <a:srgbClr val="C9122B"/>
              </a:buClr>
              <a:buSzPct val="110000"/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Content or subheading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5123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16" y="1005576"/>
            <a:ext cx="8423206" cy="648072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707655"/>
            <a:ext cx="8424862" cy="2970331"/>
          </a:xfrm>
        </p:spPr>
        <p:txBody>
          <a:bodyPr/>
          <a:lstStyle>
            <a:lvl1pPr marL="179386" indent="-179386">
              <a:buClr>
                <a:srgbClr val="C9122B"/>
              </a:buClr>
              <a:buFont typeface="Wingdings" panose="05000000000000000000" pitchFamily="2" charset="2"/>
              <a:buChar char="§"/>
              <a:defRPr/>
            </a:lvl1pPr>
            <a:lvl2pPr marL="347659" indent="-166686">
              <a:buClr>
                <a:srgbClr val="C9122B"/>
              </a:buClr>
              <a:buFont typeface="Wingdings" panose="05000000000000000000" pitchFamily="2" charset="2"/>
              <a:buChar char="§"/>
              <a:defRPr/>
            </a:lvl2pPr>
            <a:lvl3pPr marL="538158" indent="-188911">
              <a:buClr>
                <a:srgbClr val="C9122B"/>
              </a:buClr>
              <a:buFont typeface="Wingdings" panose="05000000000000000000" pitchFamily="2" charset="2"/>
              <a:buChar char="§"/>
              <a:defRPr/>
            </a:lvl3pPr>
            <a:lvl4pPr marL="712781" indent="-173037">
              <a:buClr>
                <a:srgbClr val="C9122B"/>
              </a:buClr>
              <a:buFont typeface="Wingdings" panose="05000000000000000000" pitchFamily="2" charset="2"/>
              <a:buChar char="§"/>
              <a:defRPr sz="1800"/>
            </a:lvl4pPr>
            <a:lvl5pPr marL="899991" indent="-183598">
              <a:buClr>
                <a:srgbClr val="C9122B"/>
              </a:buClr>
              <a:buSzPct val="110000"/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618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707654"/>
            <a:ext cx="4032696" cy="2952452"/>
          </a:xfrm>
        </p:spPr>
        <p:txBody>
          <a:bodyPr/>
          <a:lstStyle>
            <a:lvl1pPr marL="179386" indent="-179386">
              <a:buClr>
                <a:srgbClr val="C9122B"/>
              </a:buClr>
              <a:buFont typeface="Wingdings" panose="05000000000000000000" pitchFamily="2" charset="2"/>
              <a:buChar char="§"/>
              <a:defRPr sz="2400"/>
            </a:lvl1pPr>
            <a:lvl2pPr marL="347659" indent="-166686">
              <a:buClr>
                <a:srgbClr val="C9122B"/>
              </a:buClr>
              <a:buFont typeface="Wingdings" panose="05000000000000000000" pitchFamily="2" charset="2"/>
              <a:buChar char="§"/>
              <a:defRPr sz="2200"/>
            </a:lvl2pPr>
            <a:lvl3pPr marL="538158" indent="-188911">
              <a:buClr>
                <a:srgbClr val="C9122B"/>
              </a:buClr>
              <a:buFont typeface="Wingdings" panose="05000000000000000000" pitchFamily="2" charset="2"/>
              <a:buChar char="§"/>
              <a:defRPr sz="2000"/>
            </a:lvl3pPr>
            <a:lvl4pPr marL="712781" indent="-173037">
              <a:buClr>
                <a:srgbClr val="C9122B"/>
              </a:buClr>
              <a:buFont typeface="Wingdings" panose="05000000000000000000" pitchFamily="2" charset="2"/>
              <a:buChar char="§"/>
              <a:defRPr sz="1800"/>
            </a:lvl4pPr>
            <a:lvl5pPr marL="898516" indent="-184148">
              <a:buClr>
                <a:srgbClr val="C9122B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16" y="1707654"/>
            <a:ext cx="4104134" cy="2952452"/>
          </a:xfrm>
        </p:spPr>
        <p:txBody>
          <a:bodyPr/>
          <a:lstStyle>
            <a:lvl1pPr marL="342900" indent="-342900">
              <a:buClr>
                <a:srgbClr val="C9122B"/>
              </a:buClr>
              <a:buFont typeface="Wingdings" panose="05000000000000000000" pitchFamily="2" charset="2"/>
              <a:buChar char="§"/>
              <a:defRPr sz="2400"/>
            </a:lvl1pPr>
            <a:lvl2pPr marL="523873" indent="-342900">
              <a:buClr>
                <a:srgbClr val="C9122B"/>
              </a:buClr>
              <a:buFont typeface="Wingdings" panose="05000000000000000000" pitchFamily="2" charset="2"/>
              <a:buChar char="§"/>
              <a:defRPr sz="2200"/>
            </a:lvl2pPr>
            <a:lvl3pPr marL="692147" indent="-342900">
              <a:buClr>
                <a:srgbClr val="C9122B"/>
              </a:buClr>
              <a:buFont typeface="Wingdings" panose="05000000000000000000" pitchFamily="2" charset="2"/>
              <a:buChar char="§"/>
              <a:defRPr sz="2000"/>
            </a:lvl3pPr>
            <a:lvl4pPr marL="825494" indent="-285750">
              <a:buClr>
                <a:srgbClr val="C9122B"/>
              </a:buClr>
              <a:buFont typeface="Wingdings" panose="05000000000000000000" pitchFamily="2" charset="2"/>
              <a:buChar char="§"/>
              <a:defRPr sz="1800"/>
            </a:lvl4pPr>
            <a:lvl5pPr marL="1000118" indent="-285750">
              <a:buClr>
                <a:srgbClr val="C9122B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5288" y="1005576"/>
            <a:ext cx="8424862" cy="648072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624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707655"/>
            <a:ext cx="4419600" cy="2952452"/>
          </a:xfrm>
        </p:spPr>
        <p:txBody>
          <a:bodyPr/>
          <a:lstStyle>
            <a:lvl1pPr marL="179386" indent="-179386">
              <a:buFont typeface="Wingdings" panose="05000000000000000000" pitchFamily="2" charset="2"/>
              <a:buChar char="§"/>
              <a:defRPr sz="2400"/>
            </a:lvl1pPr>
            <a:lvl2pPr marL="347659" indent="-166686">
              <a:buFont typeface="Wingdings" panose="05000000000000000000" pitchFamily="2" charset="2"/>
              <a:buChar char="§"/>
              <a:defRPr sz="2200"/>
            </a:lvl2pPr>
            <a:lvl3pPr marL="538158" indent="-188911">
              <a:buFont typeface="Wingdings" panose="05000000000000000000" pitchFamily="2" charset="2"/>
              <a:buChar char="§"/>
              <a:defRPr sz="2000"/>
            </a:lvl3pPr>
            <a:lvl4pPr marL="712781" indent="-173037">
              <a:buFont typeface="Wingdings" panose="05000000000000000000" pitchFamily="2" charset="2"/>
              <a:buChar char="§"/>
              <a:defRPr sz="1800"/>
            </a:lvl4pPr>
            <a:lvl5pPr marL="898516" indent="-184148">
              <a:buSzPct val="131000"/>
              <a:buFont typeface="Wingdings" panose="05000000000000000000" pitchFamily="2" charset="2"/>
              <a:buChar char="§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5004048" y="1707655"/>
            <a:ext cx="3816102" cy="1728192"/>
          </a:xfr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2" indent="0">
              <a:buNone/>
              <a:defRPr sz="2000"/>
            </a:lvl5pPr>
            <a:lvl6pPr marL="2285978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5288" y="1005576"/>
            <a:ext cx="8424862" cy="648072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0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600450"/>
            <a:ext cx="5624512" cy="425054"/>
          </a:xfrm>
        </p:spPr>
        <p:txBody>
          <a:bodyPr anchor="b"/>
          <a:lstStyle>
            <a:lvl1pPr algn="l">
              <a:defRPr sz="2000" b="1" i="0">
                <a:solidFill>
                  <a:srgbClr val="8A857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5288" y="1005578"/>
            <a:ext cx="5624512" cy="2540105"/>
          </a:xfr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2" indent="0">
              <a:buNone/>
              <a:defRPr sz="2000"/>
            </a:lvl5pPr>
            <a:lvl6pPr marL="2285978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288" y="4074338"/>
            <a:ext cx="5624512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423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993153"/>
            <a:ext cx="8424862" cy="3738838"/>
          </a:xfrm>
        </p:spPr>
        <p:txBody>
          <a:bodyPr/>
          <a:lstStyle>
            <a:lvl1pPr marL="179386" indent="-179386">
              <a:buClr>
                <a:srgbClr val="C9122B"/>
              </a:buClr>
              <a:buFont typeface="Wingdings" panose="05000000000000000000" pitchFamily="2" charset="2"/>
              <a:buChar char="§"/>
              <a:defRPr/>
            </a:lvl1pPr>
            <a:lvl2pPr marL="347659" indent="-166686">
              <a:buClr>
                <a:srgbClr val="C9122B"/>
              </a:buClr>
              <a:buFont typeface="Wingdings" panose="05000000000000000000" pitchFamily="2" charset="2"/>
              <a:buChar char="§"/>
              <a:defRPr/>
            </a:lvl2pPr>
            <a:lvl3pPr marL="538158" indent="-188911">
              <a:buClr>
                <a:srgbClr val="C9122B"/>
              </a:buClr>
              <a:buFont typeface="Wingdings" panose="05000000000000000000" pitchFamily="2" charset="2"/>
              <a:buChar char="§"/>
              <a:defRPr/>
            </a:lvl3pPr>
            <a:lvl4pPr marL="712781" indent="-173037">
              <a:buClr>
                <a:srgbClr val="C9122B"/>
              </a:buClr>
              <a:buFont typeface="Wingdings" panose="05000000000000000000" pitchFamily="2" charset="2"/>
              <a:buChar char="§"/>
              <a:defRPr sz="1800"/>
            </a:lvl4pPr>
            <a:lvl5pPr marL="898516" indent="-184148">
              <a:buClr>
                <a:srgbClr val="C9122B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866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18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95536" y="2733768"/>
            <a:ext cx="8424862" cy="619041"/>
          </a:xfrm>
        </p:spPr>
        <p:txBody>
          <a:bodyPr/>
          <a:lstStyle>
            <a:lvl1pPr>
              <a:defRPr sz="3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1495" y="3352809"/>
            <a:ext cx="8424862" cy="417546"/>
          </a:xfrm>
        </p:spPr>
        <p:txBody>
          <a:bodyPr/>
          <a:lstStyle>
            <a:lvl1pPr marL="0" indent="0">
              <a:buClr>
                <a:srgbClr val="C9122B"/>
              </a:buClr>
              <a:buFont typeface="Lucida Grande"/>
              <a:buNone/>
              <a:defRPr sz="2100">
                <a:solidFill>
                  <a:schemeClr val="bg1"/>
                </a:solidFill>
              </a:defRPr>
            </a:lvl1pPr>
            <a:lvl2pPr marL="260747" indent="-125016">
              <a:buClr>
                <a:srgbClr val="C9122B"/>
              </a:buClr>
              <a:buFont typeface="Lucida Grande"/>
              <a:buChar char="■"/>
              <a:defRPr/>
            </a:lvl2pPr>
            <a:lvl3pPr marL="403622" indent="-141685">
              <a:buClr>
                <a:srgbClr val="C9122B"/>
              </a:buClr>
              <a:buFont typeface="Lucida Grande"/>
              <a:buChar char="■"/>
              <a:defRPr/>
            </a:lvl3pPr>
            <a:lvl4pPr marL="534591" indent="-129779">
              <a:buClr>
                <a:srgbClr val="C9122B"/>
              </a:buClr>
              <a:buFont typeface="Lucida Grande"/>
              <a:buChar char="■"/>
              <a:defRPr sz="1350"/>
            </a:lvl4pPr>
            <a:lvl5pPr marL="673894" indent="-138113">
              <a:buClr>
                <a:srgbClr val="C9122B"/>
              </a:buClr>
              <a:buFont typeface="Lucida Grande"/>
              <a:buChar char="■"/>
              <a:defRPr sz="1350"/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4178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3" y="1493385"/>
            <a:ext cx="8069263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51775"/>
            <a:ext cx="8070850" cy="272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0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0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0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-110" charset="0"/>
          <a:ea typeface="ＭＳ Ｐゴシック" pitchFamily="-65" charset="-128"/>
          <a:cs typeface="ＭＳ Ｐゴシック" pitchFamily="-65" charset="-128"/>
        </a:defRPr>
      </a:lvl5pPr>
      <a:lvl6pPr marL="457196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-110" charset="0"/>
        </a:defRPr>
      </a:lvl6pPr>
      <a:lvl7pPr marL="914391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-110" charset="0"/>
        </a:defRPr>
      </a:lvl7pPr>
      <a:lvl8pPr marL="1371587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-110" charset="0"/>
        </a:defRPr>
      </a:lvl8pPr>
      <a:lvl9pPr marL="1828782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-110" charset="0"/>
        </a:defRPr>
      </a:lvl9pPr>
    </p:titleStyle>
    <p:bodyStyle>
      <a:lvl1pPr marL="179386" indent="-179386" algn="l" rtl="0" eaLnBrk="1" fontAlgn="base" hangingPunct="1">
        <a:spcBef>
          <a:spcPct val="0"/>
        </a:spcBef>
        <a:spcAft>
          <a:spcPct val="0"/>
        </a:spcAft>
        <a:buClr>
          <a:srgbClr val="C9122B"/>
        </a:buClr>
        <a:buSzPct val="90000"/>
        <a:buFont typeface="Lucida Grande"/>
        <a:buChar char="■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347659" indent="-166686" algn="l" rtl="0" eaLnBrk="1" fontAlgn="base" hangingPunct="1">
        <a:spcBef>
          <a:spcPct val="0"/>
        </a:spcBef>
        <a:spcAft>
          <a:spcPct val="0"/>
        </a:spcAft>
        <a:buClr>
          <a:srgbClr val="C9122B"/>
        </a:buClr>
        <a:buFont typeface="Lucida Grande"/>
        <a:buChar char="■"/>
        <a:defRPr sz="2200">
          <a:solidFill>
            <a:schemeClr val="tx1"/>
          </a:solidFill>
          <a:latin typeface="+mn-lt"/>
          <a:ea typeface="ＭＳ Ｐゴシック" pitchFamily="-110" charset="-128"/>
        </a:defRPr>
      </a:lvl2pPr>
      <a:lvl3pPr marL="538158" indent="-188911" algn="l" rtl="0" eaLnBrk="1" fontAlgn="base" hangingPunct="1">
        <a:spcBef>
          <a:spcPct val="0"/>
        </a:spcBef>
        <a:spcAft>
          <a:spcPct val="0"/>
        </a:spcAft>
        <a:buClr>
          <a:srgbClr val="C9122B"/>
        </a:buClr>
        <a:buSzPct val="108000"/>
        <a:buFont typeface="Lucida Grande"/>
        <a:buChar char="■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712781" indent="-173037" algn="l" rtl="0" eaLnBrk="1" fontAlgn="base" hangingPunct="1">
        <a:spcBef>
          <a:spcPct val="0"/>
        </a:spcBef>
        <a:spcAft>
          <a:spcPct val="0"/>
        </a:spcAft>
        <a:buClr>
          <a:srgbClr val="C9122B"/>
        </a:buClr>
        <a:buSzPct val="115000"/>
        <a:buFont typeface="Lucida Grande"/>
        <a:buChar char="■"/>
        <a:defRPr sz="1800">
          <a:solidFill>
            <a:schemeClr val="tx1"/>
          </a:solidFill>
          <a:latin typeface="+mn-lt"/>
          <a:ea typeface="ＭＳ Ｐゴシック" pitchFamily="-110" charset="-128"/>
        </a:defRPr>
      </a:lvl4pPr>
      <a:lvl5pPr marL="898516" indent="-184148" algn="l" rtl="0" eaLnBrk="1" fontAlgn="base" hangingPunct="1">
        <a:spcBef>
          <a:spcPct val="0"/>
        </a:spcBef>
        <a:spcAft>
          <a:spcPct val="0"/>
        </a:spcAft>
        <a:buClr>
          <a:srgbClr val="C9122B"/>
        </a:buClr>
        <a:buSzPct val="130000"/>
        <a:buFont typeface="Lucida Grande"/>
        <a:buChar char="■"/>
        <a:defRPr sz="1600">
          <a:solidFill>
            <a:schemeClr val="tx1"/>
          </a:solidFill>
          <a:latin typeface="+mn-lt"/>
          <a:ea typeface="ＭＳ Ｐゴシック" pitchFamily="-110" charset="-128"/>
        </a:defRPr>
      </a:lvl5pPr>
      <a:lvl6pPr marL="1355711" indent="-184148" algn="l" rtl="0" eaLnBrk="1" fontAlgn="base" hangingPunct="1">
        <a:spcBef>
          <a:spcPct val="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-110" charset="-128"/>
        </a:defRPr>
      </a:lvl6pPr>
      <a:lvl7pPr marL="1812907" indent="-184148" algn="l" rtl="0" eaLnBrk="1" fontAlgn="base" hangingPunct="1">
        <a:spcBef>
          <a:spcPct val="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-110" charset="-128"/>
        </a:defRPr>
      </a:lvl7pPr>
      <a:lvl8pPr marL="2270102" indent="-184148" algn="l" rtl="0" eaLnBrk="1" fontAlgn="base" hangingPunct="1">
        <a:spcBef>
          <a:spcPct val="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-110" charset="-128"/>
        </a:defRPr>
      </a:lvl8pPr>
      <a:lvl9pPr marL="2727298" indent="-184148" algn="l" rtl="0" eaLnBrk="1" fontAlgn="base" hangingPunct="1">
        <a:spcBef>
          <a:spcPct val="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>
          <a:xfrm>
            <a:off x="395536" y="3003798"/>
            <a:ext cx="8424862" cy="619043"/>
          </a:xfrm>
        </p:spPr>
        <p:txBody>
          <a:bodyPr/>
          <a:lstStyle/>
          <a:p>
            <a:pPr eaLnBrk="1" hangingPunct="1"/>
            <a:r>
              <a:rPr lang="en-GB" dirty="0">
                <a:latin typeface="Arial" charset="0"/>
              </a:rPr>
              <a:t>Introduction to Research Approaches</a:t>
            </a:r>
          </a:p>
        </p:txBody>
      </p:sp>
      <p:sp>
        <p:nvSpPr>
          <p:cNvPr id="5122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eaLnBrk="1" hangingPunct="1"/>
            <a:r>
              <a:rPr lang="en-GB" dirty="0">
                <a:latin typeface="Arial" charset="0"/>
              </a:rPr>
              <a:t>Dr Simone Stumpf</a:t>
            </a:r>
          </a:p>
          <a:p>
            <a:pPr algn="r" eaLnBrk="1" hangingPunct="1"/>
            <a:r>
              <a:rPr lang="en-GB" dirty="0">
                <a:latin typeface="Arial" charset="0"/>
              </a:rPr>
              <a:t>Centre for HCI Design</a:t>
            </a:r>
          </a:p>
        </p:txBody>
      </p:sp>
    </p:spTree>
    <p:extLst>
      <p:ext uri="{BB962C8B-B14F-4D97-AF65-F5344CB8AC3E}">
        <p14:creationId xmlns:p14="http://schemas.microsoft.com/office/powerpoint/2010/main" val="603827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Quantitative research approach</a:t>
            </a:r>
          </a:p>
        </p:txBody>
      </p:sp>
      <p:sp>
        <p:nvSpPr>
          <p:cNvPr id="112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Find out the ”what”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Proving a hypothesis; scientific method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For example: “Does gender of the module leader matter in MEQs?”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Usually collect a large amount of numeric, ordinal, categorical data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Analysis through statistical tests (lectures 5 and 6)</a:t>
            </a:r>
          </a:p>
          <a:p>
            <a:endParaRPr lang="en-US" dirty="0">
              <a:latin typeface="Arial" charset="0"/>
              <a:cs typeface="Arial" charset="0"/>
            </a:endParaRPr>
          </a:p>
          <a:p>
            <a:pPr lvl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57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580EC-7A56-0244-9332-FCD79856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research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1844D-3836-7547-A7B7-4B2A0316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Find out the “why”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Best for in-depth understanding of human </a:t>
            </a:r>
            <a:r>
              <a:rPr lang="en-US" dirty="0" err="1">
                <a:latin typeface="Arial" charset="0"/>
                <a:cs typeface="Arial" charset="0"/>
              </a:rPr>
              <a:t>behaviour</a:t>
            </a:r>
            <a:r>
              <a:rPr lang="en-US" dirty="0">
                <a:latin typeface="Arial" charset="0"/>
                <a:cs typeface="Arial" charset="0"/>
              </a:rPr>
              <a:t> and/or reasons for something; “social science” method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For example: “Why are students giving different ratings based on gender?”</a:t>
            </a:r>
          </a:p>
          <a:p>
            <a:pPr lvl="2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Data set is usually smaller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Qualitative analysis (lecture 7)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87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87BC-2E8B-454F-92E4-29986D603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Mixed-methods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52855-EF19-AD48-A17B-9E81B75C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Find out the “what” and “why”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A bit of both quantitative and qualitative approaches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For example: ““Does gender of the module leader matter in MEQs, and why?” </a:t>
            </a:r>
          </a:p>
          <a:p>
            <a:pPr marL="180973" lvl="1" indent="0">
              <a:buNone/>
            </a:pP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Allows you to triangulate results</a:t>
            </a:r>
          </a:p>
        </p:txBody>
      </p:sp>
    </p:spTree>
    <p:extLst>
      <p:ext uri="{BB962C8B-B14F-4D97-AF65-F5344CB8AC3E}">
        <p14:creationId xmlns:p14="http://schemas.microsoft.com/office/powerpoint/2010/main" val="400617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(Simplified) Research 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7624" y="1528638"/>
            <a:ext cx="909638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Literature Review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2259187" y="1995686"/>
            <a:ext cx="1120997" cy="88312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Research Questions/ Hypotheses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5681" y="2446610"/>
            <a:ext cx="890588" cy="809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4625579" y="2878807"/>
            <a:ext cx="972740" cy="80962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8" name="Rectangle 7"/>
          <p:cNvSpPr/>
          <p:nvPr/>
        </p:nvSpPr>
        <p:spPr>
          <a:xfrm>
            <a:off x="5787628" y="3364582"/>
            <a:ext cx="890588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Data Collection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6840141" y="3850357"/>
            <a:ext cx="890588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Analysis</a:t>
            </a:r>
          </a:p>
        </p:txBody>
      </p:sp>
      <p:cxnSp>
        <p:nvCxnSpPr>
          <p:cNvPr id="11" name="Elbow Connector 10"/>
          <p:cNvCxnSpPr>
            <a:cxnSpLocks/>
            <a:stCxn id="4" idx="3"/>
            <a:endCxn id="5" idx="1"/>
          </p:cNvCxnSpPr>
          <p:nvPr/>
        </p:nvCxnSpPr>
        <p:spPr>
          <a:xfrm>
            <a:off x="2097262" y="1933451"/>
            <a:ext cx="161925" cy="503796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3383756" y="2338263"/>
            <a:ext cx="166688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4463653" y="2878807"/>
            <a:ext cx="166688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5598319" y="3256235"/>
            <a:ext cx="165497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6678216" y="3742011"/>
            <a:ext cx="166688" cy="48696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4161973" y="1536521"/>
            <a:ext cx="1781175" cy="4465749"/>
          </a:xfrm>
          <a:prstGeom prst="bentConnector3">
            <a:avLst>
              <a:gd name="adj1" fmla="val -12834"/>
            </a:avLst>
          </a:prstGeom>
          <a:ln w="6350" cmpd="sng">
            <a:solidFill>
              <a:srgbClr val="CC2D2D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46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Research methods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</a:rPr>
              <a:t>Often come from other fields: Psychology, Sociology, Anthropology, Chemistry, etc.</a:t>
            </a:r>
          </a:p>
          <a:p>
            <a:pPr>
              <a:defRPr/>
            </a:pPr>
            <a:endParaRPr lang="en-US" dirty="0">
              <a:latin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</a:rPr>
              <a:t>Are associated with particular research approaches, data collection and analysis techniques</a:t>
            </a:r>
          </a:p>
        </p:txBody>
      </p:sp>
    </p:spTree>
    <p:extLst>
      <p:ext uri="{BB962C8B-B14F-4D97-AF65-F5344CB8AC3E}">
        <p14:creationId xmlns:p14="http://schemas.microsoft.com/office/powerpoint/2010/main" val="164115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Method: Experiments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Often lab-based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Observe and compare outcomes based on changes or interventions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Focus on effects of independent variables on dependent variables</a:t>
            </a: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91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Setting up an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Define hypothesis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Define independent and dependent variables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Control other confounding or extraneous variables, or </a:t>
            </a:r>
            <a:r>
              <a:rPr lang="en-US" dirty="0" err="1"/>
              <a:t>randomise</a:t>
            </a: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Measure 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355141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8788-7CE6-254F-A038-DAB64666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BF683-9595-304D-81AA-D024480A8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algorithm X faster than algorithm Y?</a:t>
            </a:r>
          </a:p>
          <a:p>
            <a:endParaRPr lang="en-US" dirty="0"/>
          </a:p>
          <a:p>
            <a:r>
              <a:rPr lang="en-US" dirty="0"/>
              <a:t>Independent: X, Y</a:t>
            </a:r>
          </a:p>
          <a:p>
            <a:endParaRPr lang="en-US" dirty="0"/>
          </a:p>
          <a:p>
            <a:r>
              <a:rPr lang="en-US" dirty="0"/>
              <a:t>Dependent: Speed in </a:t>
            </a:r>
            <a:r>
              <a:rPr lang="en-US" dirty="0" err="1"/>
              <a:t>msec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Extraneous: computer processing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79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Comparison experiments involving users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Between-group experiment design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Two or more versions, and each group of users experiences a different version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Random or matched-pairs assignment to group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Need quite a lot of users…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</a:rPr>
              <a:t>Within-subject design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Give each user all versions to experience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Need fewer users…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76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3276-84F7-9F42-8228-564CAB0B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problem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7FDBF-3C59-8A4B-973C-0AE3A4DA1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952" y="3129812"/>
            <a:ext cx="4675520" cy="174619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	A	A</a:t>
            </a:r>
          </a:p>
          <a:p>
            <a:pPr marL="0" indent="0" algn="ctr">
              <a:buNone/>
            </a:pPr>
            <a:r>
              <a:rPr lang="en-US" dirty="0"/>
              <a:t>B	B	B</a:t>
            </a:r>
          </a:p>
          <a:p>
            <a:pPr marL="0" indent="0" algn="ctr">
              <a:buNone/>
            </a:pPr>
            <a:r>
              <a:rPr lang="en-US" dirty="0"/>
              <a:t>C	C	C</a:t>
            </a:r>
          </a:p>
          <a:p>
            <a:pPr marL="0" indent="0" algn="ctr">
              <a:buNone/>
            </a:pPr>
            <a:r>
              <a:rPr lang="en-US" dirty="0"/>
              <a:t>D	D	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EFE3B-8FFD-9746-AE07-E192A153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362" y="771549"/>
            <a:ext cx="4330700" cy="235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8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>
                <a:latin typeface="Arial" charset="0"/>
              </a:rPr>
              <a:t>Learning outcomes</a:t>
            </a:r>
          </a:p>
        </p:txBody>
      </p:sp>
      <p:sp>
        <p:nvSpPr>
          <p:cNvPr id="61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GB" dirty="0">
                <a:latin typeface="Arial" charset="0"/>
              </a:rPr>
              <a:t>After this lecture you will be able to</a:t>
            </a:r>
          </a:p>
          <a:p>
            <a:pPr eaLnBrk="1" hangingPunct="1">
              <a:defRPr/>
            </a:pPr>
            <a:r>
              <a:rPr lang="en-GB" dirty="0">
                <a:latin typeface="Arial" charset="0"/>
              </a:rPr>
              <a:t>Plan your research study</a:t>
            </a:r>
          </a:p>
          <a:p>
            <a:pPr eaLnBrk="1" hangingPunct="1">
              <a:defRPr/>
            </a:pPr>
            <a:r>
              <a:rPr lang="en-GB" dirty="0">
                <a:latin typeface="Arial" charset="0"/>
              </a:rPr>
              <a:t>Choose a research approach appropriate for your research questions</a:t>
            </a:r>
          </a:p>
          <a:p>
            <a:pPr eaLnBrk="1" hangingPunct="1">
              <a:defRPr/>
            </a:pPr>
            <a:r>
              <a:rPr lang="en-GB" dirty="0">
                <a:latin typeface="Arial" charset="0"/>
              </a:rPr>
              <a:t>Know and choose appropriate data collection and analysis techniques</a:t>
            </a:r>
          </a:p>
          <a:p>
            <a:pPr eaLnBrk="1" hangingPunct="1">
              <a:defRPr/>
            </a:pPr>
            <a:endParaRPr lang="en-GB" dirty="0">
              <a:latin typeface="Arial" charset="0"/>
            </a:endParaRPr>
          </a:p>
          <a:p>
            <a:pPr eaLnBrk="1" hangingPunct="1">
              <a:defRPr/>
            </a:pPr>
            <a:endParaRPr lang="en-GB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62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Counterbalancing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Often we don’t want to truly </a:t>
            </a:r>
            <a:r>
              <a:rPr lang="en-US" dirty="0" err="1">
                <a:latin typeface="Arial" charset="0"/>
              </a:rPr>
              <a:t>randomise</a:t>
            </a:r>
            <a:r>
              <a:rPr lang="en-US" dirty="0">
                <a:latin typeface="Arial" charset="0"/>
              </a:rPr>
              <a:t>, especially if you have a lot of versions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E.g. versions A, B, C, D  = 24 permutations in the order these versions could be presented in a within-subject design</a:t>
            </a:r>
          </a:p>
          <a:p>
            <a:r>
              <a:rPr lang="en-US" dirty="0">
                <a:latin typeface="Arial" charset="0"/>
              </a:rPr>
              <a:t>Quasi-</a:t>
            </a:r>
            <a:r>
              <a:rPr lang="en-US" dirty="0" err="1">
                <a:latin typeface="Arial" charset="0"/>
              </a:rPr>
              <a:t>randomise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Latin square design</a:t>
            </a:r>
          </a:p>
          <a:p>
            <a:pPr marL="1028700" lvl="3" indent="0">
              <a:buNone/>
            </a:pPr>
            <a:r>
              <a:rPr lang="en-US" dirty="0">
                <a:latin typeface="Arial" charset="0"/>
                <a:cs typeface="Arial" charset="0"/>
              </a:rPr>
              <a:t>P1		A	B	C	D</a:t>
            </a:r>
          </a:p>
          <a:p>
            <a:pPr marL="1028700" lvl="3" indent="0">
              <a:buNone/>
            </a:pPr>
            <a:r>
              <a:rPr lang="en-US" dirty="0">
                <a:latin typeface="Arial" charset="0"/>
                <a:cs typeface="Arial" charset="0"/>
              </a:rPr>
              <a:t>P2		D	A	B	C</a:t>
            </a:r>
          </a:p>
          <a:p>
            <a:pPr marL="1028700" lvl="3" indent="0">
              <a:buNone/>
            </a:pPr>
            <a:r>
              <a:rPr lang="en-US" dirty="0">
                <a:latin typeface="Arial" charset="0"/>
                <a:cs typeface="Arial" charset="0"/>
              </a:rPr>
              <a:t>P3		C	D	A	B</a:t>
            </a:r>
          </a:p>
          <a:p>
            <a:pPr marL="1028700" lvl="3" indent="0">
              <a:buNone/>
            </a:pPr>
            <a:r>
              <a:rPr lang="en-US" dirty="0">
                <a:latin typeface="Arial" charset="0"/>
                <a:cs typeface="Arial" charset="0"/>
              </a:rPr>
              <a:t>P4		B	C	D	A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23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Method: User Study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</a:rPr>
              <a:t>Often field based</a:t>
            </a:r>
          </a:p>
          <a:p>
            <a:pPr>
              <a:defRPr/>
            </a:pPr>
            <a:endParaRPr lang="en-US" dirty="0">
              <a:latin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</a:rPr>
              <a:t>Observe and figure out </a:t>
            </a:r>
            <a:r>
              <a:rPr lang="en-US" dirty="0" err="1">
                <a:latin typeface="Arial" charset="0"/>
              </a:rPr>
              <a:t>behaviour</a:t>
            </a:r>
            <a:r>
              <a:rPr lang="en-US" dirty="0">
                <a:latin typeface="Arial" charset="0"/>
              </a:rPr>
              <a:t>, reasons and context</a:t>
            </a:r>
          </a:p>
          <a:p>
            <a:pPr marL="342900" lvl="1" indent="0">
              <a:buNone/>
              <a:defRPr/>
            </a:pPr>
            <a:endParaRPr lang="en-US" sz="240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cs typeface="Arial" charset="0"/>
              </a:rPr>
              <a:t>Focus on figuring out what variables there are in the first place…</a:t>
            </a:r>
          </a:p>
          <a:p>
            <a:pPr>
              <a:defRPr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51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(Simplified) Research 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7624" y="1528638"/>
            <a:ext cx="909638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Literature Review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2259187" y="1995686"/>
            <a:ext cx="1120997" cy="88312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Research Questions/ Hypotheses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5681" y="2446610"/>
            <a:ext cx="890588" cy="809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4625579" y="2878807"/>
            <a:ext cx="972740" cy="809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8" name="Rectangle 7"/>
          <p:cNvSpPr/>
          <p:nvPr/>
        </p:nvSpPr>
        <p:spPr>
          <a:xfrm>
            <a:off x="5787628" y="3364582"/>
            <a:ext cx="890588" cy="80962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Data Collection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6840141" y="3850357"/>
            <a:ext cx="890588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Analysis</a:t>
            </a:r>
          </a:p>
        </p:txBody>
      </p:sp>
      <p:cxnSp>
        <p:nvCxnSpPr>
          <p:cNvPr id="11" name="Elbow Connector 10"/>
          <p:cNvCxnSpPr>
            <a:cxnSpLocks/>
            <a:stCxn id="4" idx="3"/>
            <a:endCxn id="5" idx="1"/>
          </p:cNvCxnSpPr>
          <p:nvPr/>
        </p:nvCxnSpPr>
        <p:spPr>
          <a:xfrm>
            <a:off x="2097262" y="1933451"/>
            <a:ext cx="161925" cy="503796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3383756" y="2338263"/>
            <a:ext cx="166688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4463653" y="2878807"/>
            <a:ext cx="166688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5598319" y="3256235"/>
            <a:ext cx="165497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6678216" y="3742011"/>
            <a:ext cx="166688" cy="48696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4161973" y="1536521"/>
            <a:ext cx="1781175" cy="4465749"/>
          </a:xfrm>
          <a:prstGeom prst="bentConnector3">
            <a:avLst>
              <a:gd name="adj1" fmla="val -12834"/>
            </a:avLst>
          </a:prstGeom>
          <a:ln w="6350" cmpd="sng">
            <a:solidFill>
              <a:srgbClr val="CC2D2D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506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61EA-1A40-114E-85CB-B5D4CCD6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some data collection techniques you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0F31-C807-694D-A0CE-9B35B3256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padlet.com</a:t>
            </a:r>
            <a:r>
              <a:rPr lang="en-US" dirty="0"/>
              <a:t>/simone_stumpf_1/</a:t>
            </a:r>
            <a:r>
              <a:rPr lang="en-US" dirty="0" err="1"/>
              <a:t>DataCollection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2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Think-aloud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Get user to do a task/use a system and ask them to </a:t>
            </a:r>
            <a:r>
              <a:rPr lang="en-US" dirty="0" err="1">
                <a:latin typeface="Arial" charset="0"/>
              </a:rPr>
              <a:t>verbalise</a:t>
            </a:r>
            <a:r>
              <a:rPr lang="en-US" dirty="0">
                <a:latin typeface="Arial" charset="0"/>
              </a:rPr>
              <a:t> their thoughts; if they go quiet you need to prompt them</a:t>
            </a:r>
          </a:p>
          <a:p>
            <a:r>
              <a:rPr lang="en-US" dirty="0">
                <a:latin typeface="Arial" charset="0"/>
              </a:rPr>
              <a:t>Good to get at decisions, reasons, reactions during a task</a:t>
            </a:r>
          </a:p>
          <a:p>
            <a:r>
              <a:rPr lang="en-US" dirty="0">
                <a:latin typeface="Arial" charset="0"/>
              </a:rPr>
              <a:t>Capture screen, video of participant and audio at the same time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TechSmith Morae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Silverback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Camtasia</a:t>
            </a: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73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Interviews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 charset="0"/>
              </a:rPr>
              <a:t>One-on-one “conversation” (face-to-face, phone, skype, IM)</a:t>
            </a:r>
          </a:p>
          <a:p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Researcher asks questions and records responses</a:t>
            </a:r>
          </a:p>
          <a:p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Usually last 30 minutes to an hour, with 10+ people (but can be shorter with fewer people involved)</a:t>
            </a:r>
          </a:p>
          <a:p>
            <a:pPr>
              <a:buFont typeface="Arial" charset="0"/>
              <a:buNone/>
            </a:pPr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Designed to elicit general </a:t>
            </a:r>
            <a:r>
              <a:rPr lang="en-US" sz="2000" dirty="0" err="1">
                <a:latin typeface="Arial" charset="0"/>
              </a:rPr>
              <a:t>behaviour</a:t>
            </a:r>
            <a:r>
              <a:rPr lang="en-US" sz="2000" dirty="0">
                <a:latin typeface="Arial" charset="0"/>
              </a:rPr>
              <a:t>, beliefs, concerns</a:t>
            </a:r>
          </a:p>
          <a:p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Not very good at getting at details of how users do something/perform a task </a:t>
            </a:r>
          </a:p>
          <a:p>
            <a:endParaRPr lang="en-US" sz="2000" dirty="0">
              <a:latin typeface="Arial" charset="0"/>
            </a:endParaRPr>
          </a:p>
          <a:p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4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Questionnaires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</a:rPr>
              <a:t>Set of questions in a pre-determined order</a:t>
            </a:r>
          </a:p>
          <a:p>
            <a:pPr>
              <a:defRPr/>
            </a:pPr>
            <a:endParaRPr lang="en-US" dirty="0">
              <a:latin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</a:rPr>
              <a:t>Usually self-administered without researcher present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</a:rPr>
              <a:t>Good for getting </a:t>
            </a:r>
            <a:r>
              <a:rPr lang="en-US" dirty="0" err="1">
                <a:latin typeface="Arial" charset="0"/>
              </a:rPr>
              <a:t>standardised</a:t>
            </a:r>
            <a:r>
              <a:rPr lang="en-US" dirty="0">
                <a:latin typeface="Arial" charset="0"/>
              </a:rPr>
              <a:t> data from large amount of people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</a:endParaRPr>
          </a:p>
          <a:p>
            <a:pPr>
              <a:defRPr/>
            </a:pPr>
            <a:r>
              <a:rPr lang="en-US" dirty="0">
                <a:solidFill>
                  <a:srgbClr val="CC2D2D"/>
                </a:solidFill>
                <a:latin typeface="Arial" charset="0"/>
              </a:rPr>
              <a:t>Risk of designing a bad questionnaire are very high</a:t>
            </a:r>
          </a:p>
        </p:txBody>
      </p:sp>
    </p:spTree>
    <p:extLst>
      <p:ext uri="{BB962C8B-B14F-4D97-AF65-F5344CB8AC3E}">
        <p14:creationId xmlns:p14="http://schemas.microsoft.com/office/powerpoint/2010/main" val="3512554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Questionnaire design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 charset="0"/>
              </a:rPr>
              <a:t>If at all possible, re-use existing validated questionnaires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E.g. Game Experience Questionnaire, Self-Efficacy questionnaire, NASA TLX 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Your literature review could suggest commonly applied questionnaires</a:t>
            </a:r>
          </a:p>
          <a:p>
            <a:pPr lvl="1"/>
            <a:endParaRPr lang="en-US" sz="2000" dirty="0">
              <a:latin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</a:rPr>
              <a:t>If you set up your own, you have to be extremely careful about the wording of questions – validate!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Needs to be relevant, specific and unambiguous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Question has to be clear to everyone</a:t>
            </a:r>
          </a:p>
          <a:p>
            <a:pPr lvl="1"/>
            <a:r>
              <a:rPr lang="en-US" sz="2000" dirty="0">
                <a:latin typeface="Arial" charset="0"/>
                <a:cs typeface="Arial" charset="0"/>
              </a:rPr>
              <a:t>Needs to ask about one aspect of a concept</a:t>
            </a:r>
          </a:p>
        </p:txBody>
      </p:sp>
    </p:spTree>
    <p:extLst>
      <p:ext uri="{BB962C8B-B14F-4D97-AF65-F5344CB8AC3E}">
        <p14:creationId xmlns:p14="http://schemas.microsoft.com/office/powerpoint/2010/main" val="2766062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Example: NASA TLX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>
                <a:latin typeface="Arial" charset="0"/>
              </a:rPr>
              <a:t>NASA Task Load Index (TLX) to assess user’s perceptions of </a:t>
            </a:r>
          </a:p>
          <a:p>
            <a:pPr lvl="1"/>
            <a:r>
              <a:rPr lang="en-US" sz="1800">
                <a:latin typeface="Arial" charset="0"/>
                <a:cs typeface="Arial" charset="0"/>
              </a:rPr>
              <a:t>Mental Demand</a:t>
            </a:r>
          </a:p>
          <a:p>
            <a:pPr lvl="1"/>
            <a:r>
              <a:rPr lang="en-US" sz="1800">
                <a:latin typeface="Arial" charset="0"/>
                <a:cs typeface="Arial" charset="0"/>
              </a:rPr>
              <a:t>Physical Demand</a:t>
            </a:r>
          </a:p>
          <a:p>
            <a:pPr lvl="1"/>
            <a:r>
              <a:rPr lang="en-US" sz="1800">
                <a:latin typeface="Arial" charset="0"/>
                <a:cs typeface="Arial" charset="0"/>
              </a:rPr>
              <a:t>Temporal Demand</a:t>
            </a:r>
          </a:p>
          <a:p>
            <a:pPr lvl="1"/>
            <a:r>
              <a:rPr lang="en-US" sz="1800">
                <a:latin typeface="Arial" charset="0"/>
                <a:cs typeface="Arial" charset="0"/>
              </a:rPr>
              <a:t>Performance</a:t>
            </a:r>
          </a:p>
          <a:p>
            <a:pPr lvl="1"/>
            <a:r>
              <a:rPr lang="en-US" sz="1800">
                <a:latin typeface="Arial" charset="0"/>
                <a:cs typeface="Arial" charset="0"/>
              </a:rPr>
              <a:t>Effort</a:t>
            </a:r>
          </a:p>
          <a:p>
            <a:pPr lvl="1"/>
            <a:r>
              <a:rPr lang="en-US" sz="1800">
                <a:latin typeface="Arial" charset="0"/>
                <a:cs typeface="Arial" charset="0"/>
              </a:rPr>
              <a:t>Frustration</a:t>
            </a:r>
          </a:p>
          <a:p>
            <a:pPr marL="0" indent="0" algn="r">
              <a:buNone/>
            </a:pPr>
            <a:r>
              <a:rPr lang="en-US" sz="1200">
                <a:latin typeface="Arial" charset="0"/>
              </a:rPr>
              <a:t>[Hart and Staveland, 1988]</a:t>
            </a:r>
            <a:endParaRPr lang="en-US" sz="1050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283721"/>
            <a:ext cx="1405755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058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Reading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Arial" charset="0"/>
              </a:rPr>
              <a:t>Required</a:t>
            </a:r>
          </a:p>
          <a:p>
            <a:pPr lvl="1"/>
            <a:r>
              <a:rPr lang="en-US" sz="1800" dirty="0">
                <a:latin typeface="Arial" charset="0"/>
                <a:cs typeface="Arial" charset="0"/>
              </a:rPr>
              <a:t>Chapters 3, 8, 9, 10, 13, 14, 15: Oates (2006) Researching Information Systems and Computing</a:t>
            </a:r>
          </a:p>
          <a:p>
            <a:r>
              <a:rPr lang="en-US" sz="1800" dirty="0">
                <a:latin typeface="Arial" charset="0"/>
              </a:rPr>
              <a:t>Suggested</a:t>
            </a:r>
          </a:p>
          <a:p>
            <a:pPr lvl="1"/>
            <a:r>
              <a:rPr lang="en-US" sz="1800" dirty="0">
                <a:latin typeface="Arial" charset="0"/>
                <a:cs typeface="Arial" charset="0"/>
              </a:rPr>
              <a:t>Chapters 7, 12: Oates (2006) Researching Information Systems and Computing</a:t>
            </a:r>
          </a:p>
          <a:p>
            <a:pPr lvl="1"/>
            <a:r>
              <a:rPr lang="en-US" sz="1800" dirty="0">
                <a:latin typeface="Arial" charset="0"/>
                <a:cs typeface="Arial" charset="0"/>
              </a:rPr>
              <a:t>Chapter 2, 3, 7, 9: Dawson (2009) Introduction to Research Methods</a:t>
            </a:r>
          </a:p>
          <a:p>
            <a:pPr lvl="1"/>
            <a:r>
              <a:rPr lang="en-US" sz="1800" dirty="0" err="1">
                <a:latin typeface="Arial" charset="0"/>
                <a:cs typeface="Arial" charset="0"/>
              </a:rPr>
              <a:t>Chaptes</a:t>
            </a:r>
            <a:r>
              <a:rPr lang="en-US" sz="1800" dirty="0">
                <a:latin typeface="Arial" charset="0"/>
                <a:cs typeface="Arial" charset="0"/>
              </a:rPr>
              <a:t> 1 and 2: </a:t>
            </a:r>
            <a:r>
              <a:rPr lang="en-US" sz="1800" dirty="0" err="1">
                <a:latin typeface="Arial" charset="0"/>
                <a:cs typeface="Arial" charset="0"/>
              </a:rPr>
              <a:t>Rugg</a:t>
            </a:r>
            <a:r>
              <a:rPr lang="en-US" sz="1800" dirty="0">
                <a:latin typeface="Arial" charset="0"/>
                <a:cs typeface="Arial" charset="0"/>
              </a:rPr>
              <a:t> and </a:t>
            </a:r>
            <a:r>
              <a:rPr lang="en-US" sz="1800" dirty="0" err="1">
                <a:latin typeface="Arial" charset="0"/>
                <a:cs typeface="Arial" charset="0"/>
              </a:rPr>
              <a:t>Petre</a:t>
            </a:r>
            <a:r>
              <a:rPr lang="en-US" sz="1800" dirty="0">
                <a:latin typeface="Arial" charset="0"/>
                <a:cs typeface="Arial" charset="0"/>
              </a:rPr>
              <a:t> (2006) Gentle guide to research methods</a:t>
            </a:r>
          </a:p>
          <a:p>
            <a:pPr lvl="1"/>
            <a:r>
              <a:rPr lang="en-US" sz="1800" dirty="0">
                <a:latin typeface="Arial" charset="0"/>
                <a:cs typeface="Arial" charset="0"/>
              </a:rPr>
              <a:t>Cairns and Cox (2008) Research Methods for HCI</a:t>
            </a:r>
          </a:p>
        </p:txBody>
      </p:sp>
    </p:spTree>
    <p:extLst>
      <p:ext uri="{BB962C8B-B14F-4D97-AF65-F5344CB8AC3E}">
        <p14:creationId xmlns:p14="http://schemas.microsoft.com/office/powerpoint/2010/main" val="18415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48F6-E6E8-7A4C-979C-E157CE87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from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EEF7-9B90-FE4B-B0BF-049B0E4EF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Evaluation Questionnaires (MEQ)</a:t>
            </a:r>
          </a:p>
          <a:p>
            <a:pPr lvl="1"/>
            <a:r>
              <a:rPr lang="en-US" dirty="0"/>
              <a:t>Conducted for every module (and module leader)</a:t>
            </a:r>
          </a:p>
          <a:p>
            <a:pPr lvl="1"/>
            <a:r>
              <a:rPr lang="en-US" dirty="0"/>
              <a:t>Standard questions and responses</a:t>
            </a:r>
          </a:p>
          <a:p>
            <a:pPr lvl="1"/>
            <a:r>
              <a:rPr lang="en-US" dirty="0"/>
              <a:t>Machine readable questionnaire distributed towards end of term</a:t>
            </a:r>
          </a:p>
          <a:p>
            <a:pPr lvl="1"/>
            <a:r>
              <a:rPr lang="en-US" dirty="0"/>
              <a:t>Anonymous but know how many people responded out of total registered for module</a:t>
            </a:r>
          </a:p>
        </p:txBody>
      </p:sp>
    </p:spTree>
    <p:extLst>
      <p:ext uri="{BB962C8B-B14F-4D97-AF65-F5344CB8AC3E}">
        <p14:creationId xmlns:p14="http://schemas.microsoft.com/office/powerpoint/2010/main" val="211141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5E52-F647-7F42-A7FB-072615CA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0660C-AC43-754B-864F-9C3612BE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1. For this member of staff</a:t>
            </a:r>
          </a:p>
          <a:p>
            <a:pPr marL="168273" lvl="1" indent="0">
              <a:buNone/>
            </a:pPr>
            <a:r>
              <a:rPr lang="en-US" sz="1200" dirty="0"/>
              <a:t>1.1. This lecturer/tutor/supervisor is good at explaining things and has helped me</a:t>
            </a:r>
          </a:p>
          <a:p>
            <a:pPr marL="168273" lvl="1" indent="0">
              <a:buNone/>
            </a:pPr>
            <a:r>
              <a:rPr lang="en-US" sz="1200" dirty="0"/>
              <a:t>understand the module</a:t>
            </a:r>
          </a:p>
          <a:p>
            <a:pPr marL="168273" lvl="1" indent="0">
              <a:buNone/>
            </a:pPr>
            <a:r>
              <a:rPr lang="en-US" sz="1200" dirty="0"/>
              <a:t>1.2. This lecturer/tutor/supervisor has made the module interesting</a:t>
            </a:r>
          </a:p>
          <a:p>
            <a:pPr marL="0" indent="0">
              <a:buNone/>
            </a:pPr>
            <a:r>
              <a:rPr lang="en-US" sz="1400" dirty="0"/>
              <a:t>2. My progress on this Module (assessment and feedback)</a:t>
            </a:r>
          </a:p>
          <a:p>
            <a:pPr marL="168273" lvl="1" indent="0">
              <a:buNone/>
            </a:pPr>
            <a:r>
              <a:rPr lang="en-US" sz="1200" dirty="0"/>
              <a:t>2.1. I understand the assessment criteria and what is required of me to perform well in</a:t>
            </a:r>
          </a:p>
          <a:p>
            <a:pPr marL="168273" lvl="1" indent="0">
              <a:buNone/>
            </a:pPr>
            <a:r>
              <a:rPr lang="en-US" sz="1200" dirty="0"/>
              <a:t>this module</a:t>
            </a:r>
          </a:p>
          <a:p>
            <a:pPr marL="168273" lvl="1" indent="0">
              <a:buNone/>
            </a:pPr>
            <a:r>
              <a:rPr lang="en-US" sz="1200" dirty="0"/>
              <a:t>2.2. I have received helpful comments on my progress and/or work I have submitted</a:t>
            </a:r>
          </a:p>
          <a:p>
            <a:pPr marL="168273" lvl="1" indent="0">
              <a:buNone/>
            </a:pPr>
            <a:r>
              <a:rPr lang="en-US" sz="1200" dirty="0"/>
              <a:t>2.3. Staff have been available to respond to my queries about the module and/or my</a:t>
            </a:r>
          </a:p>
          <a:p>
            <a:pPr marL="168273" lvl="1" indent="0">
              <a:buNone/>
            </a:pPr>
            <a:r>
              <a:rPr lang="en-US" sz="1200" dirty="0"/>
              <a:t>work</a:t>
            </a:r>
          </a:p>
          <a:p>
            <a:pPr marL="0" indent="0">
              <a:buNone/>
            </a:pPr>
            <a:r>
              <a:rPr lang="en-US" sz="1400" dirty="0"/>
              <a:t>3. For this Module</a:t>
            </a:r>
          </a:p>
          <a:p>
            <a:pPr marL="168273" lvl="1" indent="0">
              <a:buNone/>
            </a:pPr>
            <a:r>
              <a:rPr lang="en-US" sz="1200" dirty="0"/>
              <a:t>3.1. This module is well </a:t>
            </a:r>
            <a:r>
              <a:rPr lang="en-US" sz="1200" dirty="0" err="1"/>
              <a:t>organised</a:t>
            </a:r>
            <a:r>
              <a:rPr lang="en-US" sz="1200" dirty="0"/>
              <a:t> and is running smoothly</a:t>
            </a:r>
          </a:p>
          <a:p>
            <a:pPr marL="168273" lvl="1" indent="0">
              <a:buNone/>
            </a:pPr>
            <a:r>
              <a:rPr lang="en-US" sz="1200" dirty="0"/>
              <a:t>3.2. I have been able to access the library resources I need for this module</a:t>
            </a:r>
          </a:p>
          <a:p>
            <a:pPr marL="168273" lvl="1" indent="0">
              <a:buNone/>
            </a:pPr>
            <a:r>
              <a:rPr lang="en-US" sz="1200" dirty="0"/>
              <a:t>3.3. The Moodle resources for this module have supported my learning</a:t>
            </a:r>
          </a:p>
          <a:p>
            <a:pPr marL="168273" lvl="1" indent="0">
              <a:buNone/>
            </a:pPr>
            <a:r>
              <a:rPr lang="en-US" sz="1200" dirty="0"/>
              <a:t>3.4. Overall I am satisfied with the quality of the module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</a:rPr>
              <a:t>4. Free text questions</a:t>
            </a:r>
          </a:p>
          <a:p>
            <a:pPr marL="168273" lvl="1" indent="0">
              <a:buNone/>
            </a:pPr>
            <a:r>
              <a:rPr lang="en-US" sz="1200" dirty="0">
                <a:solidFill>
                  <a:srgbClr val="C00000"/>
                </a:solidFill>
              </a:rPr>
              <a:t>4.1. What are the best features of this module?</a:t>
            </a:r>
          </a:p>
          <a:p>
            <a:pPr marL="168273" lvl="1" indent="0">
              <a:buNone/>
            </a:pPr>
            <a:r>
              <a:rPr lang="en-US" sz="1200" dirty="0">
                <a:solidFill>
                  <a:srgbClr val="C00000"/>
                </a:solidFill>
              </a:rPr>
              <a:t>4.2. How could this module be improved?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CF1210-122D-5442-99AF-453588735426}"/>
              </a:ext>
            </a:extLst>
          </p:cNvPr>
          <p:cNvSpPr/>
          <p:nvPr/>
        </p:nvSpPr>
        <p:spPr>
          <a:xfrm>
            <a:off x="6730290" y="2355726"/>
            <a:ext cx="208823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A 5 point scale: </a:t>
            </a:r>
          </a:p>
          <a:p>
            <a:r>
              <a:rPr lang="en-GB" sz="1100" dirty="0"/>
              <a:t>N/A Not applicable and other </a:t>
            </a:r>
          </a:p>
          <a:p>
            <a:r>
              <a:rPr lang="en-GB" sz="1100" dirty="0"/>
              <a:t>1 Definitely disagree </a:t>
            </a:r>
          </a:p>
          <a:p>
            <a:r>
              <a:rPr lang="en-GB" sz="1100" dirty="0"/>
              <a:t>2 Mostly disagree </a:t>
            </a:r>
          </a:p>
          <a:p>
            <a:r>
              <a:rPr lang="en-GB" sz="1100" dirty="0"/>
              <a:t>3 Neither agree nor disagree </a:t>
            </a:r>
          </a:p>
          <a:p>
            <a:r>
              <a:rPr lang="en-GB" sz="1100" dirty="0"/>
              <a:t>4 Mostly agree </a:t>
            </a:r>
          </a:p>
          <a:p>
            <a:r>
              <a:rPr lang="en-GB" sz="1100" dirty="0"/>
              <a:t>5 Definitely agree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3912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0F17-C7C9-DC45-A81F-052253E2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research questions might be interesting,  using the MEQ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5498-5C37-6748-87FF-B85A0A2DA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316" y="2571750"/>
            <a:ext cx="8424862" cy="2970331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padlet.com</a:t>
            </a:r>
            <a:r>
              <a:rPr lang="en-US" dirty="0"/>
              <a:t>/simone_stumpf_1/</a:t>
            </a:r>
            <a:r>
              <a:rPr lang="en-US" dirty="0" err="1"/>
              <a:t>MEQresearch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7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(Simplified) Research 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7624" y="1528638"/>
            <a:ext cx="909638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Literature Review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2259187" y="1995686"/>
            <a:ext cx="1120997" cy="88312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Research Questions/ Hypotheses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5681" y="2446610"/>
            <a:ext cx="890588" cy="809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4625579" y="2878807"/>
            <a:ext cx="972740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8" name="Rectangle 7"/>
          <p:cNvSpPr/>
          <p:nvPr/>
        </p:nvSpPr>
        <p:spPr>
          <a:xfrm>
            <a:off x="5787628" y="3364582"/>
            <a:ext cx="890588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Data Collection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6840141" y="3850357"/>
            <a:ext cx="890588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Analysis</a:t>
            </a:r>
          </a:p>
        </p:txBody>
      </p:sp>
      <p:cxnSp>
        <p:nvCxnSpPr>
          <p:cNvPr id="11" name="Elbow Connector 10"/>
          <p:cNvCxnSpPr>
            <a:cxnSpLocks/>
            <a:stCxn id="4" idx="3"/>
            <a:endCxn id="5" idx="1"/>
          </p:cNvCxnSpPr>
          <p:nvPr/>
        </p:nvCxnSpPr>
        <p:spPr>
          <a:xfrm>
            <a:off x="2097262" y="1933451"/>
            <a:ext cx="161925" cy="503796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3383756" y="2338263"/>
            <a:ext cx="166688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4463653" y="2878807"/>
            <a:ext cx="166688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5598319" y="3256235"/>
            <a:ext cx="165497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6678216" y="3742011"/>
            <a:ext cx="166688" cy="48696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4161973" y="1536521"/>
            <a:ext cx="1781175" cy="4465749"/>
          </a:xfrm>
          <a:prstGeom prst="bentConnector3">
            <a:avLst>
              <a:gd name="adj1" fmla="val -12834"/>
            </a:avLst>
          </a:prstGeom>
          <a:ln w="6350" cmpd="sng">
            <a:solidFill>
              <a:srgbClr val="CC2D2D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85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Two types of 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707655"/>
            <a:ext cx="8641208" cy="2970331"/>
          </a:xfrm>
        </p:spPr>
        <p:txBody>
          <a:bodyPr/>
          <a:lstStyle/>
          <a:p>
            <a:pPr>
              <a:defRPr/>
            </a:pPr>
            <a:r>
              <a:rPr lang="en-US" dirty="0"/>
              <a:t>Ones with Yes/No answers or simple choice; </a:t>
            </a:r>
            <a:r>
              <a:rPr lang="en-US" dirty="0">
                <a:latin typeface="Arial" charset="0"/>
              </a:rPr>
              <a:t>can be turned into hypotheses</a:t>
            </a:r>
            <a:endParaRPr lang="en-US" dirty="0"/>
          </a:p>
          <a:p>
            <a:pPr lvl="1">
              <a:defRPr/>
            </a:pPr>
            <a:r>
              <a:rPr lang="en-US" dirty="0"/>
              <a:t>Which one is better? E.g. </a:t>
            </a:r>
            <a:r>
              <a:rPr lang="en-US" dirty="0">
                <a:latin typeface="Arial" charset="0"/>
              </a:rPr>
              <a:t>My hypothesis is that </a:t>
            </a:r>
            <a:r>
              <a:rPr lang="en-US" dirty="0">
                <a:latin typeface="Arial" charset="0"/>
                <a:cs typeface="Arial" charset="0"/>
              </a:rPr>
              <a:t>algorithm X better than Y. 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Ones with more open ended answers</a:t>
            </a:r>
          </a:p>
          <a:p>
            <a:pPr lvl="1">
              <a:defRPr/>
            </a:pPr>
            <a:r>
              <a:rPr lang="en-US" dirty="0"/>
              <a:t>What factors matter in…?</a:t>
            </a:r>
          </a:p>
          <a:p>
            <a:pPr lvl="1">
              <a:defRPr/>
            </a:pPr>
            <a:r>
              <a:rPr lang="en-US" dirty="0"/>
              <a:t>Why is this the case?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9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E866-3524-9444-93A8-28FDEF7D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back to your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CC5E5-7A51-F645-9986-B3BD8792F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ones a simple choice, yes/no, hypotheses?</a:t>
            </a:r>
          </a:p>
          <a:p>
            <a:endParaRPr lang="en-US" dirty="0"/>
          </a:p>
          <a:p>
            <a:r>
              <a:rPr lang="en-US" dirty="0"/>
              <a:t>Which ones are more open-ended?</a:t>
            </a:r>
          </a:p>
        </p:txBody>
      </p:sp>
    </p:spTree>
    <p:extLst>
      <p:ext uri="{BB962C8B-B14F-4D97-AF65-F5344CB8AC3E}">
        <p14:creationId xmlns:p14="http://schemas.microsoft.com/office/powerpoint/2010/main" val="193165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(Simplified) Research 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87624" y="1528638"/>
            <a:ext cx="909638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Literature Review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2259187" y="1995686"/>
            <a:ext cx="1120997" cy="88312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Research Questions/ Hypotheses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5681" y="2446610"/>
            <a:ext cx="890588" cy="80962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Approach</a:t>
            </a:r>
          </a:p>
        </p:txBody>
      </p:sp>
      <p:sp>
        <p:nvSpPr>
          <p:cNvPr id="7" name="Rectangle 6"/>
          <p:cNvSpPr/>
          <p:nvPr/>
        </p:nvSpPr>
        <p:spPr>
          <a:xfrm>
            <a:off x="4625579" y="2878807"/>
            <a:ext cx="972740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8" name="Rectangle 7"/>
          <p:cNvSpPr/>
          <p:nvPr/>
        </p:nvSpPr>
        <p:spPr>
          <a:xfrm>
            <a:off x="5787628" y="3364582"/>
            <a:ext cx="890588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Data Collection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6840141" y="3850357"/>
            <a:ext cx="890588" cy="8096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Analysis</a:t>
            </a:r>
          </a:p>
        </p:txBody>
      </p:sp>
      <p:cxnSp>
        <p:nvCxnSpPr>
          <p:cNvPr id="11" name="Elbow Connector 10"/>
          <p:cNvCxnSpPr>
            <a:cxnSpLocks/>
            <a:stCxn id="4" idx="3"/>
            <a:endCxn id="5" idx="1"/>
          </p:cNvCxnSpPr>
          <p:nvPr/>
        </p:nvCxnSpPr>
        <p:spPr>
          <a:xfrm>
            <a:off x="2097262" y="1933451"/>
            <a:ext cx="161925" cy="503796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3383756" y="2338263"/>
            <a:ext cx="166688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4463653" y="2878807"/>
            <a:ext cx="166688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5598319" y="3256235"/>
            <a:ext cx="165497" cy="48577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6678216" y="3742011"/>
            <a:ext cx="166688" cy="486965"/>
          </a:xfrm>
          <a:prstGeom prst="bentConnector3">
            <a:avLst/>
          </a:prstGeom>
          <a:ln w="63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4161973" y="1536521"/>
            <a:ext cx="1781175" cy="4465749"/>
          </a:xfrm>
          <a:prstGeom prst="bentConnector3">
            <a:avLst>
              <a:gd name="adj1" fmla="val -12834"/>
            </a:avLst>
          </a:prstGeom>
          <a:ln w="6350" cmpd="sng">
            <a:solidFill>
              <a:srgbClr val="CC2D2D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72160"/>
      </p:ext>
    </p:extLst>
  </p:cSld>
  <p:clrMapOvr>
    <a:masterClrMapping/>
  </p:clrMapOvr>
</p:sld>
</file>

<file path=ppt/theme/theme1.xml><?xml version="1.0" encoding="utf-8"?>
<a:theme xmlns:a="http://schemas.openxmlformats.org/drawingml/2006/main" name="Grey master final Unlocked">
  <a:themeElements>
    <a:clrScheme name="Custom 5">
      <a:dk1>
        <a:srgbClr val="000000"/>
      </a:dk1>
      <a:lt1>
        <a:srgbClr val="FFFFFF"/>
      </a:lt1>
      <a:dk2>
        <a:srgbClr val="CC3333"/>
      </a:dk2>
      <a:lt2>
        <a:srgbClr val="999999"/>
      </a:lt2>
      <a:accent1>
        <a:srgbClr val="003366"/>
      </a:accent1>
      <a:accent2>
        <a:srgbClr val="4D2938"/>
      </a:accent2>
      <a:accent3>
        <a:srgbClr val="330066"/>
      </a:accent3>
      <a:accent4>
        <a:srgbClr val="006699"/>
      </a:accent4>
      <a:accent5>
        <a:srgbClr val="CCCC00"/>
      </a:accent5>
      <a:accent6>
        <a:srgbClr val="669933"/>
      </a:accent6>
      <a:hlink>
        <a:srgbClr val="CC6600"/>
      </a:hlink>
      <a:folHlink>
        <a:srgbClr val="99339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ity University London 1">
        <a:dk1>
          <a:srgbClr val="000000"/>
        </a:dk1>
        <a:lt1>
          <a:srgbClr val="FFFFFF"/>
        </a:lt1>
        <a:dk2>
          <a:srgbClr val="E31B23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2791</TotalTime>
  <Words>1221</Words>
  <Application>Microsoft Macintosh PowerPoint</Application>
  <PresentationFormat>On-screen Show (16:9)</PresentationFormat>
  <Paragraphs>214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ＭＳ Ｐゴシック</vt:lpstr>
      <vt:lpstr>Arial</vt:lpstr>
      <vt:lpstr>Lucida Grande</vt:lpstr>
      <vt:lpstr>Wingdings</vt:lpstr>
      <vt:lpstr>Grey master final Unlocked</vt:lpstr>
      <vt:lpstr>Introduction to Research Approaches</vt:lpstr>
      <vt:lpstr>Learning outcomes</vt:lpstr>
      <vt:lpstr>Let’s start from data…</vt:lpstr>
      <vt:lpstr>Questions</vt:lpstr>
      <vt:lpstr>What research questions might be interesting,  using the MEQ data?</vt:lpstr>
      <vt:lpstr>(Simplified) Research process</vt:lpstr>
      <vt:lpstr>Two types of research questions</vt:lpstr>
      <vt:lpstr>Let’s go back to your questions</vt:lpstr>
      <vt:lpstr>(Simplified) Research process</vt:lpstr>
      <vt:lpstr>Quantitative research approach</vt:lpstr>
      <vt:lpstr>Qualitative research approach</vt:lpstr>
      <vt:lpstr>Mixed-methods approach</vt:lpstr>
      <vt:lpstr>(Simplified) Research process</vt:lpstr>
      <vt:lpstr>Research methods</vt:lpstr>
      <vt:lpstr>Method: Experiments</vt:lpstr>
      <vt:lpstr>Setting up an experiment</vt:lpstr>
      <vt:lpstr>Experiment example</vt:lpstr>
      <vt:lpstr>Comparison experiments involving users</vt:lpstr>
      <vt:lpstr>What’s a problem here?</vt:lpstr>
      <vt:lpstr>Counterbalancing</vt:lpstr>
      <vt:lpstr>Method: User Study</vt:lpstr>
      <vt:lpstr>(Simplified) Research process</vt:lpstr>
      <vt:lpstr>List some data collection techniques you know</vt:lpstr>
      <vt:lpstr>Think-aloud</vt:lpstr>
      <vt:lpstr>Interviews</vt:lpstr>
      <vt:lpstr>Questionnaires</vt:lpstr>
      <vt:lpstr>Questionnaire design</vt:lpstr>
      <vt:lpstr>Example: NASA TLX</vt:lpstr>
      <vt:lpstr>Reading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arial bold 28pt</dc:title>
  <dc:creator>Venden, Lindsey</dc:creator>
  <cp:lastModifiedBy>Stumpf, Simone</cp:lastModifiedBy>
  <cp:revision>97</cp:revision>
  <cp:lastPrinted>2016-07-11T15:10:59Z</cp:lastPrinted>
  <dcterms:created xsi:type="dcterms:W3CDTF">2013-10-15T13:03:53Z</dcterms:created>
  <dcterms:modified xsi:type="dcterms:W3CDTF">2019-10-10T17:18:08Z</dcterms:modified>
</cp:coreProperties>
</file>